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8EFB2C-5A62-489E-B2D8-E18F413DC5F9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51138A-C3C8-4925-B0C2-D4FBC8A78BF8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620688"/>
            <a:ext cx="740664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268760"/>
            <a:ext cx="7406640" cy="3816424"/>
          </a:xfrm>
        </p:spPr>
        <p:txBody>
          <a:bodyPr>
            <a:normAutofit fontScale="92500" lnSpcReduction="20000"/>
          </a:bodyPr>
          <a:lstStyle/>
          <a:p>
            <a:pPr algn="ctr"/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</a:t>
            </a:r>
          </a:p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Krakowskiej Akademii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im.  A. F.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Modrzewskiego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potwierdzać </a:t>
            </a:r>
            <a:r>
              <a:rPr lang="pl-PL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efekty </a:t>
            </a:r>
            <a:r>
              <a:rPr lang="pl-PL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uczenia </a:t>
            </a:r>
            <a:r>
              <a:rPr lang="pl-PL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się zdobyte poza systemem studiów?  </a:t>
            </a:r>
          </a:p>
        </p:txBody>
      </p:sp>
    </p:spTree>
    <p:extLst>
      <p:ext uri="{BB962C8B-B14F-4D97-AF65-F5344CB8AC3E}">
        <p14:creationId xmlns:p14="http://schemas.microsoft.com/office/powerpoint/2010/main" val="9347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Krok V – tryb odwoławczy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Organem odwoławczym od decyzji dziekana jest Rektor, który podejmuje decyzję na podstawie opinii sporządzonej przez uczelnianą komisję ds. potwierdzania efektów uczenia się.</a:t>
            </a:r>
          </a:p>
          <a:p>
            <a:pPr marL="539496" indent="-45720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Skład komisji powołuje Rektor na czas trwania kadencji</a:t>
            </a:r>
          </a:p>
          <a:p>
            <a:pPr marL="539496" indent="-45720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pełni ponadto dodatkowe funkcje, takie jak sporządzanie projektów uchwał i zarządzeń w przedmiocie potwierdzania efektów uczenia się, wyrażanie opinii, formułowanie wniosków. Ogólnie sprawuje nadzór nad całością procedury.</a:t>
            </a:r>
          </a:p>
        </p:txBody>
      </p:sp>
    </p:spTree>
    <p:extLst>
      <p:ext uri="{BB962C8B-B14F-4D97-AF65-F5344CB8AC3E}">
        <p14:creationId xmlns:p14="http://schemas.microsoft.com/office/powerpoint/2010/main" val="849555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Terminy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340768"/>
            <a:ext cx="7498080" cy="508863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Złożenie wniosku do działu rekrutacji: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Najpóźniej do 15 lutego – dla naboru na semestr letni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Najpóźniej do 15 września – dla naboru na semestr zimowy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Terminy te nie podlegają przywróceniu</a:t>
            </a:r>
          </a:p>
          <a:p>
            <a:pPr marL="82296" indent="0"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Przedstawienie dziekanowi opinii w przedmiocie potwierdzenia lub odmowy potwierdzenia efektów uczenia się: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Jeśli podstawą są efekty zdobyte w trybie </a:t>
            </a:r>
            <a:r>
              <a:rPr lang="pl-PL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instytucjonalnym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nie dłużej niż dwa tygodnie od złożenia wniosku w dziale rekrutacji – tj. najpóźniej do końca września (nabór zimowy) lub do końca lutego (nabór letni)</a:t>
            </a:r>
          </a:p>
        </p:txBody>
      </p:sp>
    </p:spTree>
    <p:extLst>
      <p:ext uri="{BB962C8B-B14F-4D97-AF65-F5344CB8AC3E}">
        <p14:creationId xmlns:p14="http://schemas.microsoft.com/office/powerpoint/2010/main" val="996048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Terminy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412776"/>
            <a:ext cx="7498080" cy="50166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Jeśli podstawą są efekty zdobyte w trybie </a:t>
            </a:r>
            <a:r>
              <a:rPr lang="pl-PL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pozainstytucjonalnym: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najpóźniej do 7 dni od zakończenia wskazanej przez komisję procedury sprawdzenia </a:t>
            </a:r>
            <a:r>
              <a:rPr lang="pl-P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takich </a:t>
            </a:r>
            <a:r>
              <a:rPr lang="pl-PL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efektów</a:t>
            </a:r>
          </a:p>
          <a:p>
            <a:pPr marL="82296" indent="0">
              <a:buNone/>
            </a:pP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Określenie przez rady wydziałów zasad sprawdzania efektów uczenia się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trzy miesiące przed rozpoczęciem roku akademickiego, czyli do końca czerwca. Ważne, bo procedura potwierdzania efektów uczenia się obowiązuje już od najbliższego roku akademickiego</a:t>
            </a:r>
          </a:p>
        </p:txBody>
      </p:sp>
    </p:spTree>
    <p:extLst>
      <p:ext uri="{BB962C8B-B14F-4D97-AF65-F5344CB8AC3E}">
        <p14:creationId xmlns:p14="http://schemas.microsoft.com/office/powerpoint/2010/main" val="996048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Co to są efekty uczenia się?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to:</a:t>
            </a:r>
          </a:p>
          <a:p>
            <a:pPr marL="0" lvl="0" indent="0" algn="ctr">
              <a:buNone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zasób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wiedzy, umiejętności i kompetencji społecznych uzyskanych w procesie uczenia się poza systemem studiów </a:t>
            </a:r>
          </a:p>
          <a:p>
            <a:pPr marL="0" lvl="0" indent="0" algn="ctr">
              <a:buNone/>
            </a:pP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31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Co to jest potwierdzanie efektów uczenia się?</a:t>
            </a:r>
            <a:endParaRPr lang="en-GB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 marL="82296" lvl="0" indent="0" algn="ctr">
              <a:buNone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to:</a:t>
            </a:r>
          </a:p>
          <a:p>
            <a:pPr marL="82296" lvl="0" indent="0" algn="ctr">
              <a:buNone/>
            </a:pP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Formalny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weryfikacji posiadanych efektów uczenia się zorganizowanego instytucjonalnie poza systemem studiów oraz uczenia się niezorganizowanego instytucjonalnie, realizowanego w sposób i metodami zwiększającymi zasób wiedzy, umiejętności i kompetencji społecznych.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15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Kto może się ubiegać?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Maturzysta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co najmniej 5-letnim doświadczeniem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zawodowym  -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przypadku ubiegania się o przyjęcie na studia I stopnia oraz jednolite mgr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Licencjat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co najmniej 3-letnim doświadczeniem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zawodowym w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przypadku ubiegania się o przyjęcie na studia II stopnia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</a:p>
          <a:p>
            <a:pPr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Magister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co najmniej 2-letnim doświadczeniem zawodowym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przypadku ubiegania się o przyjęcie na kolejny kierunek studiów I lub II stopnia lub jednolite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+mj-lt"/>
              <a:buAutoNum type="arabicPeriod"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5-letnie doświadczenie zawodowe nie jest wymagane wobec absolwentów kolegiów nauczycielskich, nauczycielskich kolegiów językowych oraz kolegiów pracowników służb społecznych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400" dirty="0" smtClean="0"/>
              <a:t>.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82296" lvl="0" indent="0">
              <a:buNone/>
            </a:pPr>
            <a:endParaRPr lang="en-GB" sz="2400" dirty="0"/>
          </a:p>
          <a:p>
            <a:pPr marL="82296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1187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Krok I – Dział rekrutacji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kandydat uzyskuje wszelkie niezbędne informacje oraz pomoc dotyczącą w szczególności wiedzy na temat wybranego kierunku studiów oraz przedmiotów, o zaliczenie których zamierza się ubiegać. </a:t>
            </a:r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Kandydat składa wniosek w dziale rekrutacji według wzoru zamieszczony na stronie internetowej</a:t>
            </a:r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 jest sprawdzony przez pracownika działu rekrutacji pod względem formalnym, a następnie skierowany do właściwego wydziału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517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Krok II – Wydziałowa Komisja ds. potwierdzania efektów uczenia się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Powołana przez dziekana wydziału komisja na posiedzeniu dokonuje oceny wniosku oraz załączonych dokumentów pod kątem ich przydatności dla procedury potwierdzania efektów uczenia się oraz zaliczenia wskazanych przez wnioskodawcę przedmiotów. </a:t>
            </a:r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razie wątpliwości oraz braków w dokumentach przewodniczący wzywa kandydata do ich uzupełnienia</a:t>
            </a:r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podejmuje decyzję dotyczącą formy sprawdzenia efektów uczenia się w zakresie przedmiotów wskazanych przez wnioskodawcę.</a:t>
            </a:r>
          </a:p>
        </p:txBody>
      </p:sp>
    </p:spTree>
    <p:extLst>
      <p:ext uri="{BB962C8B-B14F-4D97-AF65-F5344CB8AC3E}">
        <p14:creationId xmlns:p14="http://schemas.microsoft.com/office/powerpoint/2010/main" val="4096544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Krok II – Wydziałowa Komisja ds. potwierdzania efektów uczenia się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Autofit/>
          </a:bodyPr>
          <a:lstStyle/>
          <a:p>
            <a:pPr marL="539496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Sprawdzenie może dokonywać się: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Poprzez np. egzamin lub inne formy określone przez radę wydziału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portfolio (taka forma możliwa tylko dla efektów uzyskanych w trybie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kształcenia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instytucjonalnego) 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496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Przewodniczący może poprosić interesariusza zewnętrznego współpracującego z wydziałem o konsultację 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wyznacza termin sprawdzenia efektów uczenia się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posiedzenia sporządzony zostaje protokół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544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Krok III – sprawdzenie efektów uczenia się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endParaRPr lang="pl-PL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Sprawdzenie odbywa się w oparciu o zasady opracowane przez wydziały - może to być egzamin, test, prezentacja, wykonanie konkretnych zadań, rozmowa etc. Szczegółowe zasady sprawdzenia określą rady wydziałów</a:t>
            </a:r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Sprawdzenia dokonują nauczyciele akademiccy powołani przez dziekana wydziału</a:t>
            </a:r>
          </a:p>
          <a:p>
            <a:pPr marL="596646" indent="-514350">
              <a:buFont typeface="+mj-lt"/>
              <a:buAutoNum type="arabi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Sprawdzenie kończy się sporządzeniem protokołu,  który powinien zawierać jednoznaczną informację co do zaliczenia lub braku zaliczenia konkretnych przedmiotów, wyrażoną jako wynik pozytywny lub negatywny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082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Krok IV – dziekan wydziału – decyzja</a:t>
            </a:r>
            <a:endParaRPr lang="en-GB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Dziekan wydziału podejmuje decyzję co do potwierdzenia efektów uczenia się i zaliczenia konkretnych przedmiotów na podstawie: wniosku kandydata oraz załączonej dokumentacji, protokołu z posiedzenia komisji wydziałowej, wyniku procedury sprawdzającej</a:t>
            </a:r>
          </a:p>
          <a:p>
            <a:pPr marL="539496" indent="-457200"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Decyzja dziekana powinna zawierać rozstrzygnięcie dotyczące: potwierdzenia lub odmowy potwierdzenia efektów uczenia się wraz z uzasadnieniem</a:t>
            </a:r>
          </a:p>
          <a:p>
            <a:pPr marL="539496" indent="-457200"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Decyzja pozytywna powinna stanowić o przyjęciu na konkretny semestr, określać zasady studiowania zgodnie z planem studiów lub orzec o studiowaniu według indywidualnego planu. </a:t>
            </a:r>
          </a:p>
          <a:p>
            <a:pPr marL="539496" indent="-457200">
              <a:buFont typeface="+mj-lt"/>
              <a:buAutoNum type="arabicPeriod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Decyzja powinna zawierać pouczenie o przysługującym wnioskodawcy trybie odwoławczym</a:t>
            </a:r>
          </a:p>
          <a:p>
            <a:pPr marL="82296" indent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683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</TotalTime>
  <Words>737</Words>
  <Application>Microsoft Office PowerPoint</Application>
  <PresentationFormat>Pokaz na ekranie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Przesilenie</vt:lpstr>
      <vt:lpstr>       </vt:lpstr>
      <vt:lpstr>Co to są efekty uczenia się?</vt:lpstr>
      <vt:lpstr>Co to jest potwierdzanie efektów uczenia się?</vt:lpstr>
      <vt:lpstr>Kto może się ubiegać?</vt:lpstr>
      <vt:lpstr>Krok I – Dział rekrutacji</vt:lpstr>
      <vt:lpstr>Krok II – Wydziałowa Komisja ds. potwierdzania efektów uczenia się</vt:lpstr>
      <vt:lpstr>Krok II – Wydziałowa Komisja ds. potwierdzania efektów uczenia się</vt:lpstr>
      <vt:lpstr>Krok III – sprawdzenie efektów uczenia się</vt:lpstr>
      <vt:lpstr>Krok IV – dziekan wydziału – decyzja</vt:lpstr>
      <vt:lpstr>Krok V – tryb odwoławczy</vt:lpstr>
      <vt:lpstr>Terminy</vt:lpstr>
      <vt:lpstr>Terminy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potwierdzania  efektów uczenia się.</dc:title>
  <dc:creator>User</dc:creator>
  <cp:lastModifiedBy>User</cp:lastModifiedBy>
  <cp:revision>29</cp:revision>
  <dcterms:created xsi:type="dcterms:W3CDTF">2015-05-16T15:49:23Z</dcterms:created>
  <dcterms:modified xsi:type="dcterms:W3CDTF">2015-06-02T07:57:00Z</dcterms:modified>
</cp:coreProperties>
</file>